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638" r:id="rId2"/>
    <p:sldId id="639" r:id="rId3"/>
    <p:sldId id="615" r:id="rId4"/>
    <p:sldId id="616" r:id="rId5"/>
    <p:sldId id="617" r:id="rId6"/>
    <p:sldId id="618" r:id="rId7"/>
    <p:sldId id="619" r:id="rId8"/>
    <p:sldId id="620" r:id="rId9"/>
    <p:sldId id="642" r:id="rId10"/>
    <p:sldId id="647" r:id="rId11"/>
    <p:sldId id="648" r:id="rId12"/>
    <p:sldId id="649" r:id="rId13"/>
    <p:sldId id="636" r:id="rId14"/>
    <p:sldId id="627" r:id="rId15"/>
    <p:sldId id="628" r:id="rId16"/>
    <p:sldId id="629" r:id="rId17"/>
    <p:sldId id="630" r:id="rId18"/>
    <p:sldId id="640" r:id="rId19"/>
    <p:sldId id="631" r:id="rId20"/>
    <p:sldId id="641" r:id="rId21"/>
    <p:sldId id="632" r:id="rId22"/>
    <p:sldId id="637" r:id="rId23"/>
    <p:sldId id="643" r:id="rId24"/>
    <p:sldId id="644" r:id="rId25"/>
    <p:sldId id="650" r:id="rId26"/>
    <p:sldId id="645" r:id="rId27"/>
    <p:sldId id="651" r:id="rId28"/>
    <p:sldId id="646" r:id="rId29"/>
    <p:sldId id="633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50"/>
            <p14:sldId id="645"/>
            <p14:sldId id="651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5215" autoAdjust="0"/>
  </p:normalViewPr>
  <p:slideViewPr>
    <p:cSldViewPr showGuides="1">
      <p:cViewPr varScale="1">
        <p:scale>
          <a:sx n="105" d="100"/>
          <a:sy n="105" d="100"/>
        </p:scale>
        <p:origin x="84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13.7.2024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 (ИС)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Често ни е необходим </a:t>
            </a:r>
            <a:r>
              <a:rPr lang="bg-BG" sz="3600" b="1" dirty="0"/>
              <a:t>едновременен достъп </a:t>
            </a:r>
            <a:r>
              <a:rPr lang="bg-BG" sz="3600" dirty="0"/>
              <a:t>на </a:t>
            </a:r>
            <a:r>
              <a:rPr lang="bg-BG" sz="3600" b="1" dirty="0"/>
              <a:t>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ИС 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b="1" dirty="0"/>
              <a:t>Пример</a:t>
            </a:r>
            <a:r>
              <a:rPr lang="bg-BG" sz="3600" dirty="0"/>
              <a:t>: В Школо 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</a:t>
            </a:r>
            <a:r>
              <a:rPr lang="ru-RU" sz="3800" b="1" dirty="0">
                <a:solidFill>
                  <a:schemeClr val="bg1"/>
                </a:solidFill>
              </a:rPr>
              <a:t>отчети</a:t>
            </a:r>
            <a:endParaRPr lang="en-US" sz="38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човешки ресурси)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HRMS</a:t>
            </a:r>
            <a:r>
              <a:rPr lang="en-US" dirty="0"/>
              <a:t> </a:t>
            </a:r>
            <a:r>
              <a:rPr lang="ru-RU" dirty="0"/>
              <a:t>системите (</a:t>
            </a:r>
            <a:r>
              <a:rPr lang="en-US" dirty="0"/>
              <a:t>Human Resource Management System) </a:t>
            </a:r>
            <a:r>
              <a:rPr lang="ru-RU" dirty="0"/>
              <a:t>управляват процесите, свързани с управлението на </a:t>
            </a:r>
            <a:r>
              <a:rPr lang="ru-RU" b="1" dirty="0">
                <a:solidFill>
                  <a:schemeClr val="bg1"/>
                </a:solidFill>
              </a:rPr>
              <a:t>човешките ресурси</a:t>
            </a:r>
          </a:p>
          <a:p>
            <a:r>
              <a:rPr lang="ru-RU" dirty="0"/>
              <a:t>Примери за </a:t>
            </a:r>
            <a:r>
              <a:rPr lang="en-US" b="1" dirty="0"/>
              <a:t>HRMS</a:t>
            </a:r>
            <a:r>
              <a:rPr lang="en-US" dirty="0"/>
              <a:t> </a:t>
            </a:r>
            <a:r>
              <a:rPr lang="ru-RU" dirty="0"/>
              <a:t>системи:</a:t>
            </a:r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подбора</a:t>
            </a:r>
            <a:r>
              <a:rPr lang="ru-RU" dirty="0"/>
              <a:t> на </a:t>
            </a:r>
            <a:r>
              <a:rPr lang="ru-RU" b="1" dirty="0">
                <a:solidFill>
                  <a:schemeClr val="bg1"/>
                </a:solidFill>
              </a:rPr>
              <a:t>персонал</a:t>
            </a:r>
            <a:r>
              <a:rPr lang="ru-RU" dirty="0"/>
              <a:t> ползваме </a:t>
            </a:r>
            <a:r>
              <a:rPr lang="ru-RU" b="1" dirty="0"/>
              <a:t>HRMS</a:t>
            </a:r>
            <a:r>
              <a:rPr lang="ru-RU" dirty="0"/>
              <a:t> за проследяване на </a:t>
            </a:r>
            <a:r>
              <a:rPr lang="ru-RU" b="1" dirty="0"/>
              <a:t>кандидати</a:t>
            </a:r>
            <a:r>
              <a:rPr lang="ru-RU" dirty="0"/>
              <a:t>: </a:t>
            </a:r>
            <a:r>
              <a:rPr lang="ru-RU" b="1" dirty="0"/>
              <a:t>интервюта</a:t>
            </a:r>
            <a:r>
              <a:rPr lang="ru-RU" dirty="0"/>
              <a:t>, </a:t>
            </a:r>
            <a:r>
              <a:rPr lang="ru-RU" b="1" dirty="0"/>
              <a:t>оценки</a:t>
            </a:r>
            <a:r>
              <a:rPr lang="ru-RU" dirty="0"/>
              <a:t>, </a:t>
            </a:r>
            <a:r>
              <a:rPr lang="ru-RU" b="1" dirty="0"/>
              <a:t>оферти</a:t>
            </a:r>
            <a:endParaRPr lang="en-US" b="1" dirty="0"/>
          </a:p>
          <a:p>
            <a:pPr lvl="1"/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управлението</a:t>
            </a:r>
            <a:r>
              <a:rPr lang="ru-RU" dirty="0"/>
              <a:t> на </a:t>
            </a:r>
            <a:r>
              <a:rPr lang="ru-RU" b="1" dirty="0">
                <a:solidFill>
                  <a:schemeClr val="bg1"/>
                </a:solidFill>
              </a:rPr>
              <a:t>служителите</a:t>
            </a:r>
            <a:r>
              <a:rPr lang="ru-RU" dirty="0"/>
              <a:t> ползваме </a:t>
            </a:r>
            <a:r>
              <a:rPr lang="ru-RU" b="1" dirty="0"/>
              <a:t>HRMS</a:t>
            </a:r>
            <a:r>
              <a:rPr lang="ru-RU" dirty="0"/>
              <a:t> за </a:t>
            </a:r>
            <a:r>
              <a:rPr lang="ru-RU" b="1" dirty="0"/>
              <a:t>проследяване</a:t>
            </a:r>
            <a:r>
              <a:rPr lang="ru-RU" dirty="0"/>
              <a:t> на работното време: </a:t>
            </a:r>
            <a:r>
              <a:rPr lang="ru-RU" b="1" dirty="0"/>
              <a:t>записване</a:t>
            </a:r>
            <a:r>
              <a:rPr lang="ru-RU" dirty="0"/>
              <a:t>, </a:t>
            </a:r>
            <a:r>
              <a:rPr lang="ru-RU" b="1" dirty="0"/>
              <a:t>обработване</a:t>
            </a:r>
            <a:r>
              <a:rPr lang="ru-RU" dirty="0"/>
              <a:t>, </a:t>
            </a:r>
            <a:r>
              <a:rPr lang="ru-RU" b="1" dirty="0"/>
              <a:t>анализ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HRMS</a:t>
            </a:r>
            <a:r>
              <a:rPr lang="bg-BG" dirty="0"/>
              <a:t>: Системи за управление на човешки ресурси</a:t>
            </a:r>
          </a:p>
        </p:txBody>
      </p:sp>
    </p:spTree>
    <p:extLst>
      <p:ext uri="{BB962C8B-B14F-4D97-AF65-F5344CB8AC3E}">
        <p14:creationId xmlns:p14="http://schemas.microsoft.com/office/powerpoint/2010/main" val="33490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ru-RU" b="1" dirty="0">
                <a:solidFill>
                  <a:schemeClr val="bg1"/>
                </a:solidFill>
              </a:rPr>
              <a:t>MIS</a:t>
            </a:r>
            <a:r>
              <a:rPr lang="ru-RU" dirty="0"/>
              <a:t> системите (Management Information Systems) управляват </a:t>
            </a:r>
            <a:r>
              <a:rPr lang="ru-RU" b="1" dirty="0">
                <a:solidFill>
                  <a:schemeClr val="bg1"/>
                </a:solidFill>
              </a:rPr>
              <a:t>информацията</a:t>
            </a:r>
            <a:r>
              <a:rPr lang="ru-RU" dirty="0"/>
              <a:t>, необходима за вземане на </a:t>
            </a:r>
            <a:r>
              <a:rPr lang="ru-RU" b="1" dirty="0"/>
              <a:t>управленски</a:t>
            </a:r>
            <a:r>
              <a:rPr lang="ru-RU" dirty="0"/>
              <a:t> </a:t>
            </a:r>
            <a:r>
              <a:rPr lang="ru-RU" b="1" dirty="0"/>
              <a:t>решения</a:t>
            </a:r>
          </a:p>
          <a:p>
            <a:r>
              <a:rPr lang="ru-RU" dirty="0"/>
              <a:t>Примери за </a:t>
            </a:r>
            <a:r>
              <a:rPr lang="ru-RU" b="1" dirty="0">
                <a:solidFill>
                  <a:schemeClr val="bg1"/>
                </a:solidFill>
              </a:rPr>
              <a:t>MIS</a:t>
            </a:r>
            <a:r>
              <a:rPr lang="ru-RU" dirty="0"/>
              <a:t> системи: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бизнес анализа </a:t>
            </a:r>
            <a:r>
              <a:rPr lang="ru-RU" dirty="0"/>
              <a:t>ползваме </a:t>
            </a:r>
            <a:r>
              <a:rPr lang="ru-RU" b="1" dirty="0"/>
              <a:t>MIS</a:t>
            </a:r>
            <a:r>
              <a:rPr lang="ru-RU" dirty="0"/>
              <a:t> за </a:t>
            </a:r>
            <a:r>
              <a:rPr lang="ru-RU" b="1" dirty="0"/>
              <a:t>събиране</a:t>
            </a:r>
            <a:r>
              <a:rPr lang="ru-RU" dirty="0"/>
              <a:t> и </a:t>
            </a:r>
            <a:r>
              <a:rPr lang="ru-RU" b="1" dirty="0"/>
              <a:t>анализ</a:t>
            </a:r>
            <a:r>
              <a:rPr lang="ru-RU" dirty="0"/>
              <a:t> на </a:t>
            </a:r>
            <a:r>
              <a:rPr lang="ru-RU" b="1" dirty="0"/>
              <a:t>данни</a:t>
            </a:r>
            <a:r>
              <a:rPr lang="ru-RU" dirty="0"/>
              <a:t>: </a:t>
            </a:r>
            <a:r>
              <a:rPr lang="ru-RU" b="1" dirty="0"/>
              <a:t>продажби</a:t>
            </a:r>
            <a:r>
              <a:rPr lang="ru-RU" dirty="0"/>
              <a:t>, </a:t>
            </a:r>
            <a:r>
              <a:rPr lang="ru-RU" b="1" dirty="0"/>
              <a:t>печалби</a:t>
            </a:r>
            <a:r>
              <a:rPr lang="ru-RU" dirty="0"/>
              <a:t>, </a:t>
            </a:r>
            <a:r>
              <a:rPr lang="ru-RU" b="1" dirty="0"/>
              <a:t>разходи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>
                <a:solidFill>
                  <a:schemeClr val="bg1"/>
                </a:solidFill>
              </a:rPr>
              <a:t>отчетността</a:t>
            </a:r>
            <a:r>
              <a:rPr lang="ru-RU" dirty="0"/>
              <a:t> ползваме </a:t>
            </a:r>
            <a:r>
              <a:rPr lang="ru-RU" b="1" dirty="0"/>
              <a:t>MIS</a:t>
            </a:r>
            <a:r>
              <a:rPr lang="ru-RU" dirty="0"/>
              <a:t> за </a:t>
            </a:r>
            <a:r>
              <a:rPr lang="ru-RU" b="1" dirty="0"/>
              <a:t>генериране</a:t>
            </a:r>
            <a:r>
              <a:rPr lang="ru-RU" dirty="0"/>
              <a:t> на </a:t>
            </a:r>
            <a:r>
              <a:rPr lang="ru-RU" b="1" dirty="0"/>
              <a:t>отчети</a:t>
            </a:r>
            <a:r>
              <a:rPr lang="ru-RU" dirty="0"/>
              <a:t>: </a:t>
            </a:r>
            <a:r>
              <a:rPr lang="ru-RU" b="1" dirty="0"/>
              <a:t>финансови</a:t>
            </a:r>
            <a:r>
              <a:rPr lang="ru-RU" dirty="0"/>
              <a:t>, </a:t>
            </a:r>
            <a:r>
              <a:rPr lang="ru-RU" b="1" dirty="0"/>
              <a:t>оперативни</a:t>
            </a:r>
            <a:r>
              <a:rPr lang="ru-RU" dirty="0"/>
              <a:t>, </a:t>
            </a:r>
            <a:r>
              <a:rPr lang="ru-RU" b="1" dirty="0"/>
              <a:t>стратегически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MIS: </a:t>
            </a:r>
            <a:r>
              <a:rPr lang="bg-BG" dirty="0"/>
              <a:t>Системи за Управление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6566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Кога и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Съхранение на данни. 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dirty="0"/>
              <a:t>Касови бележки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4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bg-BG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bg-BG" sz="3400" b="1" spc="-60" dirty="0">
                <a:solidFill>
                  <a:srgbClr val="224464"/>
                </a:solidFill>
                <a:cs typeface="Calibri"/>
              </a:rPr>
              <a:t>групираме аналогични по смисъл данни </a:t>
            </a:r>
            <a:r>
              <a:rPr lang="bg-BG" sz="3400" spc="-60" dirty="0">
                <a:solidFill>
                  <a:srgbClr val="224464"/>
                </a:solidFill>
                <a:cs typeface="Calibri"/>
              </a:rPr>
              <a:t>в отделни колони</a:t>
            </a:r>
            <a:r>
              <a:rPr lang="bg-BG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bg-BG" sz="3400" dirty="0">
              <a:latin typeface="Calibri"/>
              <a:cs typeface="Calibri"/>
            </a:endParaRPr>
          </a:p>
          <a:p>
            <a:endParaRPr lang="bg-BG" sz="3400" dirty="0"/>
          </a:p>
          <a:p>
            <a:endParaRPr lang="bg-BG" sz="3400" dirty="0"/>
          </a:p>
          <a:p>
            <a:endParaRPr lang="bg-BG" sz="3400" dirty="0"/>
          </a:p>
          <a:p>
            <a:pPr>
              <a:buNone/>
            </a:pPr>
            <a:endParaRPr lang="bg-BG" sz="3400" dirty="0"/>
          </a:p>
          <a:p>
            <a:r>
              <a:rPr lang="bg-BG" sz="3400" dirty="0"/>
              <a:t>Така съхраняваме данните в </a:t>
            </a:r>
            <a:r>
              <a:rPr lang="bg-BG" sz="3400" b="1" dirty="0"/>
              <a:t>таблици</a:t>
            </a:r>
            <a:r>
              <a:rPr lang="bg-BG" sz="3400" dirty="0"/>
              <a:t> (както в Excel)</a:t>
            </a:r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 </a:t>
            </a:r>
            <a:r>
              <a:rPr lang="bg-BG" dirty="0"/>
              <a:t>(напр. продукти и поръчки)</a:t>
            </a:r>
            <a:endParaRPr lang="bg-BG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5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6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5721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28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28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28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28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28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28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28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28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0" dirty="0">
                <a:solidFill>
                  <a:srgbClr val="224464"/>
                </a:solidFill>
                <a:cs typeface="Calibri"/>
              </a:rPr>
              <a:t>Позволяват ни да 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добавяме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reate)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четем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ead)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променяме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pdate)</a:t>
            </a:r>
            <a:r>
              <a:rPr lang="ru-RU" sz="28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и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изтриваме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elete) данни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28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28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5" dirty="0">
                <a:solidFill>
                  <a:srgbClr val="224464"/>
                </a:solidFill>
                <a:cs typeface="Calibri"/>
              </a:rPr>
              <a:t>Изпълняват </a:t>
            </a:r>
            <a:r>
              <a:rPr lang="ru-RU" sz="2800" b="1" spc="-25" dirty="0">
                <a:solidFill>
                  <a:srgbClr val="224464"/>
                </a:solidFill>
                <a:cs typeface="Calibri"/>
              </a:rPr>
              <a:t>заявки</a:t>
            </a:r>
            <a:r>
              <a:rPr lang="ru-RU" sz="2800" spc="-2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28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7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в базите данни са структури, които ускоряват търсенето и филтрирането на данни</a:t>
            </a:r>
          </a:p>
          <a:p>
            <a:pPr lvl="1">
              <a:buClr>
                <a:schemeClr val="tx2"/>
              </a:buClr>
            </a:pPr>
            <a:r>
              <a:rPr lang="bg-BG" sz="3000" spc="-15" dirty="0">
                <a:cs typeface="Calibri"/>
              </a:rPr>
              <a:t>Осигуряват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sz="3000" dirty="0"/>
              <a:t>на записи по конкретно поле,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sz="3000" dirty="0"/>
              <a:t>преглеждането на цялата таблица</a:t>
            </a:r>
          </a:p>
          <a:p>
            <a:r>
              <a:rPr lang="ru-RU" sz="3200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на заявките, като намаляват времето за изпълнение</a:t>
            </a:r>
          </a:p>
          <a:p>
            <a:r>
              <a:rPr lang="ru-RU" sz="3200" dirty="0"/>
              <a:t>Създават оптимизирани пътища за достъп до данните</a:t>
            </a:r>
          </a:p>
          <a:p>
            <a:pPr lvl="1"/>
            <a:r>
              <a:rPr lang="ru-RU" sz="3000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10233188" y="3339000"/>
            <a:ext cx="1775309" cy="17430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4282</TotalTime>
  <Words>1245</Words>
  <Application>Microsoft Office PowerPoint</Application>
  <PresentationFormat>Widescreen</PresentationFormat>
  <Paragraphs>181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данни. 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 (ИС)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HRMS: Системи за управление на човешки ресурси</vt:lpstr>
      <vt:lpstr>HRMS (Human Resource Management System)</vt:lpstr>
      <vt:lpstr>MIS: Системи за Управление на Информация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Spasko Katsarski</cp:lastModifiedBy>
  <cp:revision>166</cp:revision>
  <dcterms:created xsi:type="dcterms:W3CDTF">2018-05-23T13:08:44Z</dcterms:created>
  <dcterms:modified xsi:type="dcterms:W3CDTF">2024-07-13T10:56:47Z</dcterms:modified>
  <cp:category>computer programming;programming;software development;software engineering</cp:category>
</cp:coreProperties>
</file>